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5" r:id="rId3"/>
    <p:sldId id="305" r:id="rId4"/>
    <p:sldId id="306" r:id="rId5"/>
    <p:sldId id="257" r:id="rId6"/>
    <p:sldId id="307" r:id="rId7"/>
    <p:sldId id="313" r:id="rId8"/>
    <p:sldId id="260" r:id="rId9"/>
    <p:sldId id="308" r:id="rId10"/>
    <p:sldId id="309" r:id="rId11"/>
    <p:sldId id="311" r:id="rId12"/>
    <p:sldId id="312" r:id="rId13"/>
    <p:sldId id="301" r:id="rId14"/>
    <p:sldId id="316" r:id="rId15"/>
    <p:sldId id="317" r:id="rId16"/>
    <p:sldId id="318" r:id="rId17"/>
    <p:sldId id="320" r:id="rId18"/>
    <p:sldId id="31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o-fakulte/seznameni/externi-vyucujici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Studium na Fakultě podnikohospodářské je úzce propojeno s praxí. Kromě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přednášek externistů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odborníků z praxe, se mohou studenti podílet na mnoha reálných projektech ve firmách. V rámci některých předmětů mohou také nahlédnout do firem, provozů či pod pokličku organizace různých akcí.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2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587375" y="2665590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0D7F3C67-4750-4369-83F4-565DB0F01786}"/>
              </a:ext>
            </a:extLst>
          </p:cNvPr>
          <p:cNvGrpSpPr/>
          <p:nvPr userDrawn="1"/>
        </p:nvGrpSpPr>
        <p:grpSpPr>
          <a:xfrm>
            <a:off x="6480193" y="776"/>
            <a:ext cx="5527536" cy="1246473"/>
            <a:chOff x="6483481" y="0"/>
            <a:chExt cx="5527536" cy="1246473"/>
          </a:xfrm>
        </p:grpSpPr>
        <p:grpSp>
          <p:nvGrpSpPr>
            <p:cNvPr id="54" name="Grafický objekt 10">
              <a:extLst>
                <a:ext uri="{FF2B5EF4-FFF2-40B4-BE49-F238E27FC236}">
                  <a16:creationId xmlns:a16="http://schemas.microsoft.com/office/drawing/2014/main" id="{D1AD314D-1826-40B0-A524-061F854D57C2}"/>
                </a:ext>
              </a:extLst>
            </p:cNvPr>
            <p:cNvGrpSpPr/>
            <p:nvPr/>
          </p:nvGrpSpPr>
          <p:grpSpPr>
            <a:xfrm>
              <a:off x="6483481" y="0"/>
              <a:ext cx="1244600" cy="1244600"/>
              <a:chOff x="10344849" y="0"/>
              <a:chExt cx="1244600" cy="1244600"/>
            </a:xfrm>
          </p:grpSpPr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FAE15789-5E91-43B6-BAD1-589AA64834A5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3257F8D2-1344-475D-8600-C89D03DDFDB1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73248CCA-BD50-4BBF-8680-BEABF8DAD910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E609D8A9-9002-417F-AB1F-27289A267D2A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4F66A4BB-06FD-41B9-BE66-1F7C7311A75E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759A1212-8F7B-486D-9040-C5D5CAF6E2DA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2273C1C5-CE27-4F99-880C-802188AD3E9C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10E15F64-F94E-48D3-B1D0-4F70A3043583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4FC8B477-5356-4312-B43E-B25B8C6B9BA8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7ED3EDE4-0425-4133-B061-0A84643CF35C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1" name="Volný tvar: obrazec 70">
                <a:extLst>
                  <a:ext uri="{FF2B5EF4-FFF2-40B4-BE49-F238E27FC236}">
                    <a16:creationId xmlns:a16="http://schemas.microsoft.com/office/drawing/2014/main" id="{8BA94370-3AE1-4962-A074-144C6AAEDFD9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A039BF68-505F-48AA-B4C1-3D6D3019C22A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50943A1F-8827-4CAA-B27A-0761DAFD0947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551B5C93-1B97-4507-82E7-B6D3A4D5F4AA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31122198-3343-4C56-B458-AFA2327638FE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7C6B4900-5035-4302-B49A-56EEB3DA806B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58C0D6B5-4A8E-482C-B871-B3FAD601F2D2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9DB47ED6-1088-4878-954D-52AE4E4F06F3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155D0593-DC86-4A0F-B739-201E0E1C819B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B97B1651-2EC1-4298-B158-9A5926208344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586D1475-0CD3-48AF-BD6C-417BCB1C213F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ABBAA4D0-D024-4374-A7BB-2DDB4E00345B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3" name="Volný tvar: obrazec 82">
                <a:extLst>
                  <a:ext uri="{FF2B5EF4-FFF2-40B4-BE49-F238E27FC236}">
                    <a16:creationId xmlns:a16="http://schemas.microsoft.com/office/drawing/2014/main" id="{8DBDCFD8-BA59-4A3E-A810-EF4D3C272FD3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4" name="Volný tvar: obrazec 83">
                <a:extLst>
                  <a:ext uri="{FF2B5EF4-FFF2-40B4-BE49-F238E27FC236}">
                    <a16:creationId xmlns:a16="http://schemas.microsoft.com/office/drawing/2014/main" id="{A2711D0E-3FF3-42B6-8CAB-0143B6D9F658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5" name="Volný tvar: obrazec 84">
                <a:extLst>
                  <a:ext uri="{FF2B5EF4-FFF2-40B4-BE49-F238E27FC236}">
                    <a16:creationId xmlns:a16="http://schemas.microsoft.com/office/drawing/2014/main" id="{ADBE59AB-4128-45AF-A266-C564C3441DBB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6" name="Volný tvar: obrazec 85">
                <a:extLst>
                  <a:ext uri="{FF2B5EF4-FFF2-40B4-BE49-F238E27FC236}">
                    <a16:creationId xmlns:a16="http://schemas.microsoft.com/office/drawing/2014/main" id="{C4F1B981-50C5-4C48-95F5-75DBAC40FE91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7" name="Volný tvar: obrazec 86">
                <a:extLst>
                  <a:ext uri="{FF2B5EF4-FFF2-40B4-BE49-F238E27FC236}">
                    <a16:creationId xmlns:a16="http://schemas.microsoft.com/office/drawing/2014/main" id="{64F1C68C-D44D-4377-8003-7C2677B7AD16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8" name="Volný tvar: obrazec 87">
                <a:extLst>
                  <a:ext uri="{FF2B5EF4-FFF2-40B4-BE49-F238E27FC236}">
                    <a16:creationId xmlns:a16="http://schemas.microsoft.com/office/drawing/2014/main" id="{18544C05-4168-4736-A646-3ECB5A2D32C9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9" name="Volný tvar: obrazec 88">
                <a:extLst>
                  <a:ext uri="{FF2B5EF4-FFF2-40B4-BE49-F238E27FC236}">
                    <a16:creationId xmlns:a16="http://schemas.microsoft.com/office/drawing/2014/main" id="{D16BBDBA-600E-4B1A-8CE1-5685094A09E2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0" name="Volný tvar: obrazec 89">
                <a:extLst>
                  <a:ext uri="{FF2B5EF4-FFF2-40B4-BE49-F238E27FC236}">
                    <a16:creationId xmlns:a16="http://schemas.microsoft.com/office/drawing/2014/main" id="{4E0C2F43-B48A-474C-B513-587E4B08434E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1" name="Volný tvar: obrazec 90">
                <a:extLst>
                  <a:ext uri="{FF2B5EF4-FFF2-40B4-BE49-F238E27FC236}">
                    <a16:creationId xmlns:a16="http://schemas.microsoft.com/office/drawing/2014/main" id="{D93AE8E6-B1D6-4C53-8650-B2E0BB1D9E4D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2" name="Volný tvar: obrazec 91">
                <a:extLst>
                  <a:ext uri="{FF2B5EF4-FFF2-40B4-BE49-F238E27FC236}">
                    <a16:creationId xmlns:a16="http://schemas.microsoft.com/office/drawing/2014/main" id="{C0400051-F782-4888-BF06-2F0A4FA2DD02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3" name="Volný tvar: obrazec 92">
                <a:extLst>
                  <a:ext uri="{FF2B5EF4-FFF2-40B4-BE49-F238E27FC236}">
                    <a16:creationId xmlns:a16="http://schemas.microsoft.com/office/drawing/2014/main" id="{679DE835-7D95-4AA4-B95B-882373AF2525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4" name="Volný tvar: obrazec 93">
                <a:extLst>
                  <a:ext uri="{FF2B5EF4-FFF2-40B4-BE49-F238E27FC236}">
                    <a16:creationId xmlns:a16="http://schemas.microsoft.com/office/drawing/2014/main" id="{C8B75223-E83F-4332-B766-B09B6DE27935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6ADB918D-02F6-4F66-9418-562E99CD2A49}"/>
                </a:ext>
              </a:extLst>
            </p:cNvPr>
            <p:cNvSpPr/>
            <p:nvPr/>
          </p:nvSpPr>
          <p:spPr>
            <a:xfrm>
              <a:off x="9338856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" name="Volný tvar: obrazec 85">
              <a:extLst>
                <a:ext uri="{FF2B5EF4-FFF2-40B4-BE49-F238E27FC236}">
                  <a16:creationId xmlns:a16="http://schemas.microsoft.com/office/drawing/2014/main" id="{BA81580E-180B-4434-B7EC-C9E93CB1B1C8}"/>
                </a:ext>
              </a:extLst>
            </p:cNvPr>
            <p:cNvSpPr/>
            <p:nvPr userDrawn="1"/>
          </p:nvSpPr>
          <p:spPr>
            <a:xfrm>
              <a:off x="10761808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8405E172-B048-4FC9-9458-C25928C46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53" y="322313"/>
              <a:ext cx="1073277" cy="603719"/>
            </a:xfrm>
            <a:prstGeom prst="rect">
              <a:avLst/>
            </a:prstGeom>
          </p:spPr>
        </p:pic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6F5D7BA9-C751-425B-94F4-25A07A9BC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738" y="116155"/>
              <a:ext cx="1217048" cy="878516"/>
            </a:xfrm>
            <a:prstGeom prst="rect">
              <a:avLst/>
            </a:prstGeom>
          </p:spPr>
        </p:pic>
        <p:sp>
          <p:nvSpPr>
            <p:cNvPr id="59" name="Volný tvar: obrazec 58">
              <a:extLst>
                <a:ext uri="{FF2B5EF4-FFF2-40B4-BE49-F238E27FC236}">
                  <a16:creationId xmlns:a16="http://schemas.microsoft.com/office/drawing/2014/main" id="{D354E3C9-3A09-471D-90A1-216D1157351B}"/>
                </a:ext>
              </a:extLst>
            </p:cNvPr>
            <p:cNvSpPr/>
            <p:nvPr userDrawn="1"/>
          </p:nvSpPr>
          <p:spPr>
            <a:xfrm>
              <a:off x="7911225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60" name="Obrázek 59">
              <a:extLst>
                <a:ext uri="{FF2B5EF4-FFF2-40B4-BE49-F238E27FC236}">
                  <a16:creationId xmlns:a16="http://schemas.microsoft.com/office/drawing/2014/main" id="{3AA27DB8-F517-468A-A513-3F1213CDF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75785" y="131992"/>
              <a:ext cx="711674" cy="99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BE78D6F-D525-4B28-8570-5A860B590B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7A2307A-7B05-4032-BF01-150AB5C4E9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48AB88F-BFD0-49EA-B274-C51505DD6D36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D1CADFE-DD05-4323-B37A-883CE5C3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7EBD729C-C999-4ABA-91C5-BCB586E362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3B322B15-DD58-4A97-A2AF-BB1A8083F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09.09.2024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09.09.2024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ph.vse.cz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uchazeci/bakalarske-studium/obor-arts-management/" TargetMode="External"/><Relationship Id="rId2" Type="http://schemas.openxmlformats.org/officeDocument/2006/relationships/hyperlink" Target="https://fph.vse.cz/uchazeci/bakalarske-studium/obor-podnikova-ekonomika-a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ph.vse.cz/uchazeci/magisterske-studium/arts-management/" TargetMode="External"/><Relationship Id="rId4" Type="http://schemas.openxmlformats.org/officeDocument/2006/relationships/hyperlink" Target="https://fph.vse.cz/uchazeci/magisterske-studium/obor-managemen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eyyLI2RV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7" y="2041890"/>
            <a:ext cx="7779036" cy="553998"/>
          </a:xfrm>
        </p:spPr>
        <p:txBody>
          <a:bodyPr/>
          <a:lstStyle/>
          <a:p>
            <a:r>
              <a:rPr lang="cs-CZ" dirty="0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C64FFF-69CC-4150-B40A-865B275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 praxí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99A60-6270-4B77-B86E-7625ECF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F63B74-AF45-45E4-936D-23165A3D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419698-51BA-45BE-BCB9-BA6DBE38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0" y="1986593"/>
            <a:ext cx="6180638" cy="3490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AF0A93-D7AD-426F-8F4B-0C61F3637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47" y="1470953"/>
            <a:ext cx="4467744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A8D8B-37C6-412F-867B-A05ED75D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se světem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87F4C8-2953-4370-B128-9E09D696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250 partnerských univerzit VŠE po celém světě (Evropa, Severní a Jižní Amerika, Asie, Austrálie a Nový Zéland) - téměř 900 míst na zahraničních partnerských školách pro semestrální výměnné pobyty</a:t>
            </a:r>
          </a:p>
          <a:p>
            <a:r>
              <a:rPr lang="cs-CZ" dirty="0"/>
              <a:t>33 partnerských univerzit CEMS</a:t>
            </a:r>
          </a:p>
          <a:p>
            <a:r>
              <a:rPr lang="cs-CZ" dirty="0"/>
              <a:t>7 studijních programů v anglickém jazyce</a:t>
            </a:r>
          </a:p>
          <a:p>
            <a:r>
              <a:rPr lang="cs-CZ" dirty="0"/>
              <a:t>Oborné praxe v zahraničí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3EF818-1F89-4A2B-A57E-0C6802B6A4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66D34-6190-40F7-A02F-9C16C01BD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FA1DB67-C382-4E2D-B08E-7AE44A6F2A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0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02D39-F85A-4632-A873-3A344E41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Společensky odpovědná fakulta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6CB0D-C09F-422A-A93F-692F6576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20EAFC-BC19-4AC2-B3D3-D6A7AD4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F4E935-E15B-4DC5-B8D0-94DD9345A8A8}"/>
              </a:ext>
            </a:extLst>
          </p:cNvPr>
          <p:cNvSpPr txBox="1">
            <a:spLocks/>
          </p:cNvSpPr>
          <p:nvPr/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Společensky odpovědná fakulta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8901C9-8C5B-42B5-B3A0-B0C3BD48E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61" y="2726408"/>
            <a:ext cx="2353295" cy="23418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9E5EAB-7D35-4042-995A-5CC012B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0" y="2025075"/>
            <a:ext cx="3744468" cy="3744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C99C5C-2A6B-4330-8826-16354610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2" y="3254372"/>
            <a:ext cx="3562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64481"/>
            <a:ext cx="11017249" cy="553998"/>
          </a:xfrm>
        </p:spPr>
        <p:txBody>
          <a:bodyPr/>
          <a:lstStyle/>
          <a:p>
            <a:r>
              <a:rPr lang="cs-CZ" dirty="0"/>
              <a:t>Podejte si přihlášku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 - knihovna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16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DF01279-F576-4E54-BCB4-8034E575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6D5E9C-4C73-45C9-AF0A-A67F4E5D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24112-FF61-4A22-8B0E-9C793E7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17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112EED5-0049-43D5-85B1-5519FCC43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Veletrh Šance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B3AA1D4-FB3E-4F0F-977A-FC75211B0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Rektorský sportovní den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D84D64CF-14DA-4257-8296-8ECB0D1CD2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42ADAA7-BE2A-4D98-BD28-648A832CDA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99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8C267-433D-465A-B3DF-8C02791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10FF60-0F80-4E04-9F86-BC5D46A1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7EA9CC-39CC-4D7B-A71E-BCEACB75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6AC768E-9BED-492C-A23F-0A94983B3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Den otevřených dveří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C72210D-F611-4570-89C0-5001C5B59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Ples VŠE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2F08816-7E50-46F7-8B50-6231F34C6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5" y="1557338"/>
            <a:ext cx="5403850" cy="4010025"/>
          </a:xfrm>
        </p:spPr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C3AE5764-D49F-4579-8378-E2F8E22C38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6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F5CBA-6D57-48D2-80D2-D25BC49D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fakta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8CF98-480C-41EE-B8F5-304EBB5C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Přibližně 3 500 studentů v rámci bakalářských, magisterských a doktorských programů</a:t>
            </a:r>
          </a:p>
          <a:p>
            <a:r>
              <a:rPr lang="cs-CZ" dirty="0"/>
              <a:t>9 kateder</a:t>
            </a:r>
          </a:p>
          <a:p>
            <a:r>
              <a:rPr lang="cs-CZ" dirty="0"/>
              <a:t>Studijní programy zaměřené na management, a to i v oblasti kultury</a:t>
            </a:r>
          </a:p>
          <a:p>
            <a:r>
              <a:rPr lang="cs-CZ" dirty="0"/>
              <a:t>13 vedlejších specializací v rámci navazujícího magisterského studia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1F4360-8256-4EBF-BC80-CDF90792F6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FD7AB-31DC-4685-A441-8ECBB5DE77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430FE3F1-303F-48B3-8C43-F6D67CD0A4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56E5252-A9BB-4398-BC1E-744DA63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1639B8-4386-4FBF-8802-07914FB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775CD-C456-4FC9-A71A-AF0F260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5251F8-170C-4A94-9F70-D62441CF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20017"/>
            <a:ext cx="3749951" cy="7067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FCD267-6948-4612-B1DA-34016185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1744355"/>
            <a:ext cx="3749951" cy="7067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3A8B03-ABEE-40C1-BC13-FF74F14F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783096"/>
            <a:ext cx="3749951" cy="7067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E09303-1311-44EA-99FC-1AF2DB65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2562235"/>
            <a:ext cx="3749951" cy="7067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DFF459-CFB8-4888-BC69-C244FB3B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387734"/>
            <a:ext cx="3749951" cy="70674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F6A853-CA8B-4675-8F0D-1D0C2256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3387735"/>
            <a:ext cx="3749951" cy="7067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A0534-DEB5-4D71-925C-BBA17A84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4197994"/>
            <a:ext cx="3749951" cy="7067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7597A3B-EF1C-49EA-8008-8DD76CAE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4197995"/>
            <a:ext cx="3749951" cy="7067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197DE70-6640-417D-8B60-8E9F1B65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5023494"/>
            <a:ext cx="5345072" cy="70674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0CAE6E-B3F7-4BF1-8558-53FEF2960FCF}"/>
              </a:ext>
            </a:extLst>
          </p:cNvPr>
          <p:cNvSpPr txBox="1"/>
          <p:nvPr/>
        </p:nvSpPr>
        <p:spPr>
          <a:xfrm>
            <a:off x="2270761" y="28346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logistiky</a:t>
            </a:r>
            <a:endParaRPr lang="en-GB" sz="2200" baseline="3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444860-A264-459A-94AA-D677EB904E69}"/>
              </a:ext>
            </a:extLst>
          </p:cNvPr>
          <p:cNvSpPr txBox="1"/>
          <p:nvPr/>
        </p:nvSpPr>
        <p:spPr>
          <a:xfrm>
            <a:off x="2270761" y="201935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</a:t>
            </a:r>
            <a:r>
              <a:rPr lang="cs-CZ" sz="2200" baseline="30000" dirty="0" err="1"/>
              <a:t>arts</a:t>
            </a:r>
            <a:r>
              <a:rPr lang="cs-CZ" sz="2200" baseline="30000" dirty="0"/>
              <a:t> managementu</a:t>
            </a:r>
            <a:endParaRPr lang="en-GB" sz="2200" baseline="3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3F7720-0E9C-4375-8A0A-CF4566258ABE}"/>
              </a:ext>
            </a:extLst>
          </p:cNvPr>
          <p:cNvSpPr txBox="1"/>
          <p:nvPr/>
        </p:nvSpPr>
        <p:spPr>
          <a:xfrm>
            <a:off x="227076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managementu</a:t>
            </a:r>
            <a:endParaRPr lang="en-GB" sz="2200" baseline="30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0F1355-0777-410B-8C4D-BBEA0940D7CE}"/>
              </a:ext>
            </a:extLst>
          </p:cNvPr>
          <p:cNvSpPr txBox="1"/>
          <p:nvPr/>
        </p:nvSpPr>
        <p:spPr>
          <a:xfrm>
            <a:off x="2270762" y="4465378"/>
            <a:ext cx="2712719" cy="564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marketingu</a:t>
            </a:r>
            <a:endParaRPr lang="en-GB" sz="2200" baseline="30000" dirty="0"/>
          </a:p>
          <a:p>
            <a:endParaRPr lang="en-GB" sz="2400" baseline="30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AA40959-9DD0-48D7-B747-EA9FD36C3772}"/>
              </a:ext>
            </a:extLst>
          </p:cNvPr>
          <p:cNvSpPr txBox="1"/>
          <p:nvPr/>
        </p:nvSpPr>
        <p:spPr>
          <a:xfrm>
            <a:off x="3489961" y="5288335"/>
            <a:ext cx="432054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psychologie a sociologie</a:t>
            </a:r>
            <a:endParaRPr lang="en-US" sz="22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62F4444-B978-46FF-BCD6-A3B1BFFB0289}"/>
              </a:ext>
            </a:extLst>
          </p:cNvPr>
          <p:cNvSpPr txBox="1"/>
          <p:nvPr/>
        </p:nvSpPr>
        <p:spPr>
          <a:xfrm>
            <a:off x="504444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kam.vse.cz</a:t>
            </a:r>
            <a:endParaRPr lang="en-GB" sz="1600" baseline="30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57E55DE-A84D-4609-B8F5-A05A61F8BF25}"/>
              </a:ext>
            </a:extLst>
          </p:cNvPr>
          <p:cNvSpPr txBox="1"/>
          <p:nvPr/>
        </p:nvSpPr>
        <p:spPr>
          <a:xfrm>
            <a:off x="504444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klog.vse.cz </a:t>
            </a:r>
            <a:endParaRPr lang="en-GB" sz="1600" baseline="30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2B35409-8F54-4625-884D-40AD2B0835E4}"/>
              </a:ext>
            </a:extLst>
          </p:cNvPr>
          <p:cNvSpPr txBox="1"/>
          <p:nvPr/>
        </p:nvSpPr>
        <p:spPr>
          <a:xfrm>
            <a:off x="504444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km.vse.cz  </a:t>
            </a:r>
            <a:endParaRPr lang="en-GB" sz="1600" baseline="300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DCA3043-8426-4ACA-AA15-34B4AC94E4B4}"/>
              </a:ext>
            </a:extLst>
          </p:cNvPr>
          <p:cNvSpPr txBox="1"/>
          <p:nvPr/>
        </p:nvSpPr>
        <p:spPr>
          <a:xfrm>
            <a:off x="504444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kmg.vse.cz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14E483A-509E-4B82-97D0-2C591FE633FE}"/>
              </a:ext>
            </a:extLst>
          </p:cNvPr>
          <p:cNvSpPr txBox="1"/>
          <p:nvPr/>
        </p:nvSpPr>
        <p:spPr>
          <a:xfrm>
            <a:off x="7810501" y="531119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kmps.vse.cz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E8F0E7-D065-4673-801B-F7098C6E8F68}"/>
              </a:ext>
            </a:extLst>
          </p:cNvPr>
          <p:cNvSpPr txBox="1"/>
          <p:nvPr/>
        </p:nvSpPr>
        <p:spPr>
          <a:xfrm>
            <a:off x="6278881" y="281666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personalistiky</a:t>
            </a:r>
            <a:endParaRPr lang="en-GB" sz="2200" baseline="30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AF64E5-4010-4B68-AFC2-90DBA54B5432}"/>
              </a:ext>
            </a:extLst>
          </p:cNvPr>
          <p:cNvSpPr txBox="1"/>
          <p:nvPr/>
        </p:nvSpPr>
        <p:spPr>
          <a:xfrm>
            <a:off x="627888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podnikání</a:t>
            </a:r>
            <a:endParaRPr lang="en-GB" sz="2200" baseline="30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67F99D6-45B1-4C48-A76B-9AEBE1EA06C9}"/>
              </a:ext>
            </a:extLst>
          </p:cNvPr>
          <p:cNvSpPr txBox="1"/>
          <p:nvPr/>
        </p:nvSpPr>
        <p:spPr>
          <a:xfrm>
            <a:off x="6278882" y="4465377"/>
            <a:ext cx="2712719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strategie</a:t>
            </a:r>
            <a:endParaRPr lang="en-GB" sz="2400" baseline="30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40B6D9-2229-4D10-8E44-38CE8BF380D7}"/>
              </a:ext>
            </a:extLst>
          </p:cNvPr>
          <p:cNvSpPr txBox="1"/>
          <p:nvPr/>
        </p:nvSpPr>
        <p:spPr>
          <a:xfrm>
            <a:off x="905256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kmae.vse.cz</a:t>
            </a:r>
            <a:endParaRPr lang="en-GB" sz="1600" baseline="30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272880-7395-4B99-A958-7D98AACDB517}"/>
              </a:ext>
            </a:extLst>
          </p:cNvPr>
          <p:cNvSpPr txBox="1"/>
          <p:nvPr/>
        </p:nvSpPr>
        <p:spPr>
          <a:xfrm>
            <a:off x="905256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kp.vse.cz</a:t>
            </a:r>
            <a:endParaRPr lang="en-GB" sz="1600" baseline="300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E49460E-F902-49F5-B9DC-1E302DC9B1EE}"/>
              </a:ext>
            </a:extLst>
          </p:cNvPr>
          <p:cNvSpPr txBox="1"/>
          <p:nvPr/>
        </p:nvSpPr>
        <p:spPr>
          <a:xfrm>
            <a:off x="905256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kpo.vse.cz</a:t>
            </a:r>
            <a:endParaRPr lang="en-GB" sz="1600" baseline="30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8487D6-9551-4B12-9615-0572E5A92AA4}"/>
              </a:ext>
            </a:extLst>
          </p:cNvPr>
          <p:cNvSpPr txBox="1"/>
          <p:nvPr/>
        </p:nvSpPr>
        <p:spPr>
          <a:xfrm>
            <a:off x="905256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ksg.vse.cz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42513D3-4C3C-49E2-989D-478A4F05354C}"/>
              </a:ext>
            </a:extLst>
          </p:cNvPr>
          <p:cNvSpPr txBox="1"/>
          <p:nvPr/>
        </p:nvSpPr>
        <p:spPr>
          <a:xfrm>
            <a:off x="6278881" y="2011438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ekonomie</a:t>
            </a:r>
            <a:endParaRPr lang="en-GB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1797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92A62-CE67-479C-9308-DA4B889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B40F9A-9F21-4DED-8F04-6D4DC0C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1FDB90-868F-4A3B-BFE0-BB581B4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60" name="Tabulka 59">
            <a:extLst>
              <a:ext uri="{FF2B5EF4-FFF2-40B4-BE49-F238E27FC236}">
                <a16:creationId xmlns:a16="http://schemas.microsoft.com/office/drawing/2014/main" id="{0ACA333A-6E24-4CEF-94F8-2AB41D3C1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21479"/>
              </p:ext>
            </p:extLst>
          </p:nvPr>
        </p:nvGraphicFramePr>
        <p:xfrm>
          <a:off x="587375" y="1564700"/>
          <a:ext cx="10610894" cy="497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61">
                  <a:extLst>
                    <a:ext uri="{9D8B030D-6E8A-4147-A177-3AD203B41FA5}">
                      <a16:colId xmlns:a16="http://schemas.microsoft.com/office/drawing/2014/main" val="1182260678"/>
                    </a:ext>
                  </a:extLst>
                </a:gridCol>
                <a:gridCol w="8342333">
                  <a:extLst>
                    <a:ext uri="{9D8B030D-6E8A-4147-A177-3AD203B41FA5}">
                      <a16:colId xmlns:a16="http://schemas.microsoft.com/office/drawing/2014/main" val="4006244057"/>
                    </a:ext>
                  </a:extLst>
                </a:gridCol>
              </a:tblGrid>
              <a:tr h="400843">
                <a:tc>
                  <a:txBody>
                    <a:bodyPr/>
                    <a:lstStyle/>
                    <a:p>
                      <a:r>
                        <a:rPr lang="cs-CZ" sz="2000" dirty="0"/>
                        <a:t>Stupeň studia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55643"/>
                  </a:ext>
                </a:extLst>
              </a:tr>
              <a:tr h="1284893">
                <a:tc>
                  <a:txBody>
                    <a:bodyPr/>
                    <a:lstStyle/>
                    <a:p>
                      <a:r>
                        <a:rPr lang="cs-CZ" sz="2000" dirty="0"/>
                        <a:t>Bakalářský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Podniková ekonomika a management </a:t>
                      </a:r>
                      <a:r>
                        <a:rPr lang="cs-CZ" sz="2000" baseline="0" dirty="0"/>
                        <a:t>(ČJ)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r>
                        <a:rPr lang="cs-CZ" sz="2000" baseline="0" dirty="0"/>
                        <a:t>Business </a:t>
                      </a:r>
                      <a:r>
                        <a:rPr lang="cs-CZ" sz="2000" baseline="0" dirty="0" err="1"/>
                        <a:t>Administration</a:t>
                      </a:r>
                      <a:r>
                        <a:rPr lang="cs-CZ" sz="2000" baseline="0" dirty="0"/>
                        <a:t> (EN)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51004"/>
                  </a:ext>
                </a:extLst>
              </a:tr>
              <a:tr h="1219384">
                <a:tc>
                  <a:txBody>
                    <a:bodyPr/>
                    <a:lstStyle/>
                    <a:p>
                      <a:r>
                        <a:rPr lang="cs-CZ" sz="2000" dirty="0"/>
                        <a:t>Magisterský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aseline="0" dirty="0"/>
                        <a:t>Management (ČJ a EN)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International</a:t>
                      </a:r>
                      <a:r>
                        <a:rPr lang="cs-CZ" sz="2000" baseline="0" dirty="0"/>
                        <a:t> Management / CEMS (EN)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/>
                        <a:t>Sustainability</a:t>
                      </a:r>
                      <a:r>
                        <a:rPr lang="cs-CZ" sz="2000" baseline="0" dirty="0"/>
                        <a:t>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654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Doktorský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 Management a manažerská ekonomie (ČJ a</a:t>
                      </a:r>
                      <a:r>
                        <a:rPr lang="cs-CZ" sz="2000" baseline="0" dirty="0"/>
                        <a:t> EN)</a:t>
                      </a:r>
                    </a:p>
                    <a:p>
                      <a:r>
                        <a:rPr lang="en-US" sz="2000" dirty="0"/>
                        <a:t>Program Doctor of Business Administration (</a:t>
                      </a:r>
                      <a:r>
                        <a:rPr lang="cs-CZ" sz="2000" dirty="0"/>
                        <a:t>EN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1583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MBA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Executive</a:t>
                      </a:r>
                      <a:r>
                        <a:rPr lang="cs-CZ" sz="2000" dirty="0"/>
                        <a:t> MBA (ČJ a EN)</a:t>
                      </a:r>
                      <a:endParaRPr lang="cs-CZ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9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Vyučované 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Bakalářské studium</a:t>
            </a:r>
          </a:p>
          <a:p>
            <a:r>
              <a:rPr lang="cs-CZ" noProof="1">
                <a:hlinkClick r:id="rId2"/>
              </a:rPr>
              <a:t>https://fph.vse.cz/uchazeci/bakalarske-studium/obor-podnikova-ekonomika-a-management/</a:t>
            </a:r>
            <a:endParaRPr lang="cs-CZ" noProof="1"/>
          </a:p>
          <a:p>
            <a:r>
              <a:rPr lang="cs-CZ" noProof="1">
                <a:hlinkClick r:id="rId3"/>
              </a:rPr>
              <a:t>https://fph.vse.cz/uchazeci/bakalarske-studium/obor-arts-management/</a:t>
            </a:r>
            <a:endParaRPr lang="cs-CZ" noProof="1"/>
          </a:p>
          <a:p>
            <a:endParaRPr lang="cs-CZ" noProof="1"/>
          </a:p>
          <a:p>
            <a:pPr marL="0" indent="0">
              <a:buNone/>
            </a:pPr>
            <a:r>
              <a:rPr lang="cs-CZ" noProof="1"/>
              <a:t>Magisterské studium</a:t>
            </a:r>
          </a:p>
          <a:p>
            <a:r>
              <a:rPr lang="cs-CZ" noProof="1">
                <a:hlinkClick r:id="rId4"/>
              </a:rPr>
              <a:t>https://fph.vse.cz/uchazeci/magisterske-studium/obor-management/</a:t>
            </a:r>
            <a:endParaRPr lang="cs-CZ" noProof="1"/>
          </a:p>
          <a:p>
            <a:r>
              <a:rPr lang="cs-CZ" noProof="1">
                <a:hlinkClick r:id="rId5"/>
              </a:rPr>
              <a:t>https://fph.vse.cz/uchazeci/magisterske-studium/arts-management/</a:t>
            </a:r>
            <a:endParaRPr lang="cs-CZ" noProof="1"/>
          </a:p>
          <a:p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0254-8A47-4181-8F55-AC4274A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specializace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45D4CE-7A2A-45F9-A4A2-913CEA13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Behaviorální ekonomie</a:t>
            </a:r>
          </a:p>
          <a:p>
            <a:r>
              <a:rPr lang="cs-CZ" sz="2000" dirty="0">
                <a:solidFill>
                  <a:schemeClr val="tx1"/>
                </a:solidFill>
              </a:rPr>
              <a:t>ESG</a:t>
            </a:r>
          </a:p>
          <a:p>
            <a:r>
              <a:rPr lang="cs-CZ" sz="2000" dirty="0">
                <a:solidFill>
                  <a:schemeClr val="tx1"/>
                </a:solidFill>
              </a:rPr>
              <a:t>Logistika – mezinárodní přeprava a zasilatelství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Management organizací pro budoucnost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Manažer kultury a umění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Manažerská psychologie a sociologie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Marketing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NextGen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Consulting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Personální management</a:t>
            </a:r>
          </a:p>
          <a:p>
            <a:r>
              <a:rPr lang="cs-CZ" sz="2000" dirty="0">
                <a:solidFill>
                  <a:schemeClr val="tx1"/>
                </a:solidFill>
              </a:rPr>
              <a:t>Podnikání – </a:t>
            </a:r>
            <a:r>
              <a:rPr lang="cs-CZ" sz="2000" dirty="0" err="1">
                <a:solidFill>
                  <a:schemeClr val="tx1"/>
                </a:solidFill>
              </a:rPr>
              <a:t>startupy</a:t>
            </a:r>
            <a:r>
              <a:rPr lang="cs-CZ" sz="2000" dirty="0">
                <a:solidFill>
                  <a:schemeClr val="tx1"/>
                </a:solidFill>
              </a:rPr>
              <a:t> a inovace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Projektový management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Sales Management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Turnaround Management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C8E76-5B75-481F-9373-9736F2E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5C291D-5B69-4FC1-95EB-49044AA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21D5-F0F0-4475-9762-B10CD612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pl-PL" b="0" dirty="0"/>
              <a:t>Studuj byznys na VŠE v Praze - oficiální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BB65-5581-4D1F-B0F3-83FDC0BC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3B60E-056E-4F0A-B933-03AB550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nline médium 6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AFD318CA-1502-4FF6-A144-D8C61F75C7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938" y="1993778"/>
            <a:ext cx="6494585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03340"/>
            <a:ext cx="11017249" cy="1107996"/>
          </a:xfrm>
        </p:spPr>
        <p:txBody>
          <a:bodyPr/>
          <a:lstStyle/>
          <a:p>
            <a:r>
              <a:rPr lang="cs-CZ" dirty="0"/>
              <a:t>Co nás odlišuje od ostatních českých ekonomických fakult?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s mezinárodní reputací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AE283F-3C16-45B2-B29D-76665856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6" name="Picture 2" descr="Výsledek obrázku pro cems masters in management">
            <a:extLst>
              <a:ext uri="{FF2B5EF4-FFF2-40B4-BE49-F238E27FC236}">
                <a16:creationId xmlns:a16="http://schemas.microsoft.com/office/drawing/2014/main" id="{AA9452B1-725C-433A-8483-2250B993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DA1FDB-6A27-48BC-B21A-CDF912ED5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5C0781-BCAB-4A2E-802A-14FCA6178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0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DCBA08F5-EB15-4335-8AE3-1B5A86E6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574498EB-733A-46F5-8602-11807AED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FED205-A3CD-461A-A287-33FD78360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506</Words>
  <Application>Microsoft Office PowerPoint</Application>
  <PresentationFormat>Širokoúhlá obrazovka</PresentationFormat>
  <Paragraphs>115</Paragraphs>
  <Slides>18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šablona prezentace </vt:lpstr>
      <vt:lpstr>Fakulta podnikohospodářská VŠE</vt:lpstr>
      <vt:lpstr>Základní fakta</vt:lpstr>
      <vt:lpstr>Katedry</vt:lpstr>
      <vt:lpstr>Studijní programy</vt:lpstr>
      <vt:lpstr>Vyučované předměty</vt:lpstr>
      <vt:lpstr>Vedlejší specializace</vt:lpstr>
      <vt:lpstr>Studuj byznys na VŠE v Praze - oficiální video</vt:lpstr>
      <vt:lpstr>Co nás odlišuje od ostatních českých ekonomických fakult?</vt:lpstr>
      <vt:lpstr>Fakulta s mezinárodní reputací</vt:lpstr>
      <vt:lpstr>Fakulta propojená s praxí</vt:lpstr>
      <vt:lpstr>Fakulta propojená se světem</vt:lpstr>
      <vt:lpstr>Společensky odpovědná fakulta</vt:lpstr>
      <vt:lpstr>Podejte si přihlášku</vt:lpstr>
      <vt:lpstr>Kampus VŠE Žižkov</vt:lpstr>
      <vt:lpstr>Kampus VŠE Žižkov</vt:lpstr>
      <vt:lpstr>Kampus VŠE Žižkov - knihovna</vt:lpstr>
      <vt:lpstr>Akce na VŠE</vt:lpstr>
      <vt:lpstr>Akce na VŠE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93</cp:revision>
  <dcterms:created xsi:type="dcterms:W3CDTF">2019-08-01T14:58:42Z</dcterms:created>
  <dcterms:modified xsi:type="dcterms:W3CDTF">2024-09-09T15:36:15Z</dcterms:modified>
</cp:coreProperties>
</file>